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81" r:id="rId4"/>
    <p:sldId id="263" r:id="rId5"/>
    <p:sldId id="264" r:id="rId6"/>
    <p:sldId id="265" r:id="rId7"/>
    <p:sldId id="267" r:id="rId8"/>
    <p:sldId id="266" r:id="rId9"/>
    <p:sldId id="268" r:id="rId10"/>
    <p:sldId id="297" r:id="rId11"/>
    <p:sldId id="272" r:id="rId12"/>
    <p:sldId id="273" r:id="rId13"/>
    <p:sldId id="261" r:id="rId14"/>
    <p:sldId id="278" r:id="rId15"/>
    <p:sldId id="282" r:id="rId16"/>
    <p:sldId id="279" r:id="rId17"/>
    <p:sldId id="280" r:id="rId18"/>
    <p:sldId id="286" r:id="rId19"/>
    <p:sldId id="290" r:id="rId20"/>
    <p:sldId id="285" r:id="rId21"/>
    <p:sldId id="284" r:id="rId22"/>
    <p:sldId id="287" r:id="rId23"/>
    <p:sldId id="289" r:id="rId24"/>
    <p:sldId id="291" r:id="rId25"/>
    <p:sldId id="270" r:id="rId26"/>
    <p:sldId id="271" r:id="rId27"/>
    <p:sldId id="260" r:id="rId28"/>
    <p:sldId id="269" r:id="rId29"/>
    <p:sldId id="296" r:id="rId30"/>
    <p:sldId id="259" r:id="rId31"/>
    <p:sldId id="262" r:id="rId32"/>
    <p:sldId id="293" r:id="rId33"/>
    <p:sldId id="294" r:id="rId34"/>
    <p:sldId id="295"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4" d="100"/>
          <a:sy n="54" d="100"/>
        </p:scale>
        <p:origin x="-216" y="-18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0FBAED3-39F7-4AD2-BCD6-5DF5E3D4D95F}" type="datetimeFigureOut">
              <a:rPr lang="en-US" smtClean="0"/>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FBAED3-39F7-4AD2-BCD6-5DF5E3D4D95F}" type="datetimeFigureOut">
              <a:rPr lang="en-US" smtClean="0"/>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FBAED3-39F7-4AD2-BCD6-5DF5E3D4D95F}" type="datetimeFigureOut">
              <a:rPr lang="en-US" smtClean="0"/>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E0FBAED3-39F7-4AD2-BCD6-5DF5E3D4D95F}" type="datetimeFigureOut">
              <a:rPr lang="en-US" smtClean="0"/>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FBAED3-39F7-4AD2-BCD6-5DF5E3D4D95F}" type="datetimeFigureOut">
              <a:rPr lang="en-US" smtClean="0"/>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0FBAED3-39F7-4AD2-BCD6-5DF5E3D4D95F}" type="datetimeFigureOut">
              <a:rPr lang="en-US" smtClean="0"/>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FBAED3-39F7-4AD2-BCD6-5DF5E3D4D95F}" type="datetimeFigureOut">
              <a:rPr lang="en-US" smtClean="0"/>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FBAED3-39F7-4AD2-BCD6-5DF5E3D4D95F}" type="datetimeFigureOut">
              <a:rPr lang="en-US" smtClean="0"/>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FBAED3-39F7-4AD2-BCD6-5DF5E3D4D95F}" type="datetimeFigureOut">
              <a:rPr lang="en-US" smtClean="0"/>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FBAED3-39F7-4AD2-BCD6-5DF5E3D4D95F}" type="datetimeFigureOut">
              <a:rPr lang="en-US" smtClean="0"/>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FBAED3-39F7-4AD2-BCD6-5DF5E3D4D95F}" type="datetimeFigureOut">
              <a:rPr lang="en-US" smtClean="0"/>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BAD11-8EE2-4DF7-9EBC-6CBF0874139E}"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E0FBAED3-39F7-4AD2-BCD6-5DF5E3D4D95F}" type="datetimeFigureOut">
              <a:rPr lang="en-US" smtClean="0"/>
              <a:t>8/1/2011</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F86BAD11-8EE2-4DF7-9EBC-6CBF0874139E}"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youtube.com/watch?v=7KUQbeKJTNY"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179387"/>
            <a:ext cx="8534400" cy="1470025"/>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CI 512: Teaching and Learning</a:t>
            </a:r>
            <a:endParaRPr lang="en-US" dirty="0"/>
          </a:p>
        </p:txBody>
      </p:sp>
      <p:sp>
        <p:nvSpPr>
          <p:cNvPr id="5" name="Subtitle 2"/>
          <p:cNvSpPr>
            <a:spLocks noGrp="1"/>
          </p:cNvSpPr>
          <p:nvPr>
            <p:ph type="subTitle" idx="1"/>
          </p:nvPr>
        </p:nvSpPr>
        <p:spPr>
          <a:xfrm>
            <a:off x="1013410" y="2743200"/>
            <a:ext cx="7117180" cy="3886200"/>
          </a:xfrm>
        </p:spPr>
        <p:txBody>
          <a:bodyPr>
            <a:normAutofit/>
          </a:bodyPr>
          <a:lstStyle/>
          <a:p>
            <a:r>
              <a:rPr lang="en-US" dirty="0" smtClean="0"/>
              <a:t>Tuesday, 8/2/2011: Week 3</a:t>
            </a:r>
          </a:p>
          <a:p>
            <a:endParaRPr lang="en-US" dirty="0"/>
          </a:p>
          <a:p>
            <a:r>
              <a:rPr lang="en-US" dirty="0"/>
              <a:t>	</a:t>
            </a:r>
            <a:r>
              <a:rPr lang="en-US" dirty="0" smtClean="0"/>
              <a:t>		Constructivism</a:t>
            </a:r>
          </a:p>
          <a:p>
            <a:r>
              <a:rPr lang="en-US" dirty="0"/>
              <a:t>	</a:t>
            </a:r>
            <a:r>
              <a:rPr lang="en-US" dirty="0" smtClean="0"/>
              <a:t>		</a:t>
            </a:r>
            <a:r>
              <a:rPr lang="en-US" dirty="0"/>
              <a:t>	</a:t>
            </a:r>
          </a:p>
        </p:txBody>
      </p:sp>
    </p:spTree>
    <p:extLst>
      <p:ext uri="{BB962C8B-B14F-4D97-AF65-F5344CB8AC3E}">
        <p14:creationId xmlns:p14="http://schemas.microsoft.com/office/powerpoint/2010/main" val="34868358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Jean Piaget</a:t>
            </a:r>
            <a:br>
              <a:rPr lang="en-US" dirty="0" smtClean="0"/>
            </a:br>
            <a:r>
              <a:rPr lang="en-US" dirty="0" smtClean="0"/>
              <a:t> (1896-1980)</a:t>
            </a:r>
            <a:endParaRPr lang="en-US" dirty="0"/>
          </a:p>
        </p:txBody>
      </p:sp>
      <p:sp>
        <p:nvSpPr>
          <p:cNvPr id="3" name="Content Placeholder 2"/>
          <p:cNvSpPr>
            <a:spLocks noGrp="1"/>
          </p:cNvSpPr>
          <p:nvPr>
            <p:ph idx="1"/>
          </p:nvPr>
        </p:nvSpPr>
        <p:spPr/>
        <p:txBody>
          <a:bodyPr/>
          <a:lstStyle/>
          <a:p>
            <a:r>
              <a:rPr lang="en-US" dirty="0" smtClean="0"/>
              <a:t>Born in Switzerland</a:t>
            </a:r>
          </a:p>
          <a:p>
            <a:r>
              <a:rPr lang="en-US" dirty="0" smtClean="0"/>
              <a:t>Doctorate at 21 in Natural Sciences</a:t>
            </a:r>
          </a:p>
          <a:p>
            <a:r>
              <a:rPr lang="en-US" dirty="0" smtClean="0"/>
              <a:t>Progressed from biology to philosophy to psychology</a:t>
            </a:r>
          </a:p>
          <a:p>
            <a:r>
              <a:rPr lang="en-US" dirty="0" smtClean="0"/>
              <a:t>Pioneer of clinical examination methodology</a:t>
            </a:r>
            <a:endParaRPr lang="en-US" dirty="0"/>
          </a:p>
        </p:txBody>
      </p:sp>
      <p:pic>
        <p:nvPicPr>
          <p:cNvPr id="4" name="Picture 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381000"/>
            <a:ext cx="2654300" cy="270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73443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Piaget</a:t>
            </a:r>
            <a:endParaRPr lang="en-US" dirty="0"/>
          </a:p>
        </p:txBody>
      </p:sp>
      <p:sp>
        <p:nvSpPr>
          <p:cNvPr id="3" name="Content Placeholder 2"/>
          <p:cNvSpPr>
            <a:spLocks noGrp="1"/>
          </p:cNvSpPr>
          <p:nvPr>
            <p:ph idx="1"/>
          </p:nvPr>
        </p:nvSpPr>
        <p:spPr/>
        <p:txBody>
          <a:bodyPr>
            <a:normAutofit/>
          </a:bodyPr>
          <a:lstStyle/>
          <a:p>
            <a:r>
              <a:rPr lang="en-US" sz="2800" dirty="0" smtClean="0"/>
              <a:t>Stages of Cognitive Development </a:t>
            </a:r>
          </a:p>
          <a:p>
            <a:r>
              <a:rPr lang="en-US" sz="2800" dirty="0" smtClean="0"/>
              <a:t>Theory of knowledge construction (Accommodation and Assimilation) </a:t>
            </a:r>
            <a:endParaRPr lang="en-US" sz="2800" dirty="0"/>
          </a:p>
        </p:txBody>
      </p:sp>
    </p:spTree>
    <p:extLst>
      <p:ext uri="{BB962C8B-B14F-4D97-AF65-F5344CB8AC3E}">
        <p14:creationId xmlns:p14="http://schemas.microsoft.com/office/powerpoint/2010/main" val="14524215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Piagetian </a:t>
            </a:r>
            <a:r>
              <a:rPr lang="en-US" dirty="0"/>
              <a:t>S</a:t>
            </a:r>
            <a:r>
              <a:rPr lang="en-US" dirty="0" smtClean="0"/>
              <a:t>tages of Cognitive Development</a:t>
            </a:r>
            <a:endParaRPr lang="en-US" dirty="0"/>
          </a:p>
        </p:txBody>
      </p:sp>
      <p:sp>
        <p:nvSpPr>
          <p:cNvPr id="3" name="Content Placeholder 2"/>
          <p:cNvSpPr>
            <a:spLocks noGrp="1"/>
          </p:cNvSpPr>
          <p:nvPr>
            <p:ph idx="1"/>
          </p:nvPr>
        </p:nvSpPr>
        <p:spPr/>
        <p:txBody>
          <a:bodyPr>
            <a:normAutofit/>
          </a:bodyPr>
          <a:lstStyle/>
          <a:p>
            <a:r>
              <a:rPr lang="en-US" sz="2400" dirty="0" smtClean="0"/>
              <a:t>Sensorimotor</a:t>
            </a:r>
          </a:p>
          <a:p>
            <a:endParaRPr lang="en-US" sz="2400" dirty="0" smtClean="0"/>
          </a:p>
          <a:p>
            <a:r>
              <a:rPr lang="en-US" sz="2400" dirty="0" smtClean="0"/>
              <a:t>Preoperational </a:t>
            </a:r>
          </a:p>
          <a:p>
            <a:endParaRPr lang="en-US" sz="2400" dirty="0" smtClean="0"/>
          </a:p>
          <a:p>
            <a:r>
              <a:rPr lang="en-US" sz="2400" dirty="0" smtClean="0"/>
              <a:t>Concrete Operational </a:t>
            </a:r>
          </a:p>
          <a:p>
            <a:endParaRPr lang="en-US" sz="2400" dirty="0" smtClean="0"/>
          </a:p>
          <a:p>
            <a:r>
              <a:rPr lang="en-US" sz="2400" dirty="0" smtClean="0"/>
              <a:t>Formal Operational</a:t>
            </a:r>
          </a:p>
        </p:txBody>
      </p:sp>
    </p:spTree>
    <p:extLst>
      <p:ext uri="{BB962C8B-B14F-4D97-AF65-F5344CB8AC3E}">
        <p14:creationId xmlns:p14="http://schemas.microsoft.com/office/powerpoint/2010/main" val="1009796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Piagetian </a:t>
            </a:r>
            <a:r>
              <a:rPr lang="en-US" dirty="0"/>
              <a:t>S</a:t>
            </a:r>
            <a:r>
              <a:rPr lang="en-US" dirty="0" smtClean="0"/>
              <a:t>tages of Cognitive Development</a:t>
            </a:r>
            <a:endParaRPr lang="en-US" dirty="0"/>
          </a:p>
        </p:txBody>
      </p:sp>
      <p:sp>
        <p:nvSpPr>
          <p:cNvPr id="3" name="Content Placeholder 2"/>
          <p:cNvSpPr>
            <a:spLocks noGrp="1"/>
          </p:cNvSpPr>
          <p:nvPr>
            <p:ph idx="1"/>
          </p:nvPr>
        </p:nvSpPr>
        <p:spPr/>
        <p:txBody>
          <a:bodyPr/>
          <a:lstStyle/>
          <a:p>
            <a:r>
              <a:rPr lang="en-US" sz="2800" dirty="0" err="1" smtClean="0"/>
              <a:t>Sensori</a:t>
            </a:r>
            <a:r>
              <a:rPr lang="en-US" sz="2800" dirty="0" smtClean="0"/>
              <a:t>-motor (0-2 years)</a:t>
            </a:r>
          </a:p>
          <a:p>
            <a:pPr lvl="1"/>
            <a:r>
              <a:rPr lang="en-US" sz="2400" dirty="0"/>
              <a:t>Differentiates self from objects </a:t>
            </a:r>
            <a:endParaRPr lang="en-US" sz="2400" dirty="0" smtClean="0"/>
          </a:p>
          <a:p>
            <a:pPr lvl="1"/>
            <a:r>
              <a:rPr lang="en-US" sz="2400" dirty="0" smtClean="0"/>
              <a:t>Goal-directed actions: Recognizes </a:t>
            </a:r>
            <a:r>
              <a:rPr lang="en-US" sz="2400" dirty="0"/>
              <a:t>self as agent of action and begins to act </a:t>
            </a:r>
            <a:r>
              <a:rPr lang="en-US" sz="2400" dirty="0" smtClean="0"/>
              <a:t>intentionally</a:t>
            </a:r>
            <a:endParaRPr lang="en-US" sz="2400" dirty="0"/>
          </a:p>
          <a:p>
            <a:pPr lvl="1"/>
            <a:r>
              <a:rPr lang="en-US" sz="2400" dirty="0"/>
              <a:t>Achieves object </a:t>
            </a:r>
            <a:r>
              <a:rPr lang="en-US" sz="2400" dirty="0" smtClean="0"/>
              <a:t>permanence</a:t>
            </a:r>
            <a:r>
              <a:rPr lang="en-US" dirty="0"/>
              <a:t/>
            </a:r>
            <a:br>
              <a:rPr lang="en-US" dirty="0"/>
            </a:br>
            <a:endParaRPr lang="en-US" dirty="0" smtClean="0"/>
          </a:p>
        </p:txBody>
      </p:sp>
    </p:spTree>
    <p:extLst>
      <p:ext uri="{BB962C8B-B14F-4D97-AF65-F5344CB8AC3E}">
        <p14:creationId xmlns:p14="http://schemas.microsoft.com/office/powerpoint/2010/main" val="2763382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Piagetian </a:t>
            </a:r>
            <a:r>
              <a:rPr lang="en-US" dirty="0"/>
              <a:t>S</a:t>
            </a:r>
            <a:r>
              <a:rPr lang="en-US" dirty="0" smtClean="0"/>
              <a:t>tages of Cognitive Development</a:t>
            </a:r>
            <a:endParaRPr lang="en-US" dirty="0"/>
          </a:p>
        </p:txBody>
      </p:sp>
      <p:sp>
        <p:nvSpPr>
          <p:cNvPr id="3" name="Content Placeholder 2"/>
          <p:cNvSpPr>
            <a:spLocks noGrp="1"/>
          </p:cNvSpPr>
          <p:nvPr>
            <p:ph idx="1"/>
          </p:nvPr>
        </p:nvSpPr>
        <p:spPr>
          <a:xfrm>
            <a:off x="1009443" y="1807361"/>
            <a:ext cx="7125112" cy="4822039"/>
          </a:xfrm>
        </p:spPr>
        <p:txBody>
          <a:bodyPr/>
          <a:lstStyle/>
          <a:p>
            <a:r>
              <a:rPr lang="en-US" sz="2800" dirty="0" smtClean="0"/>
              <a:t>Preoperational (2-7 years)</a:t>
            </a:r>
          </a:p>
          <a:p>
            <a:r>
              <a:rPr lang="en-US" sz="2400" dirty="0"/>
              <a:t>Learns to use language and to represent objects by images and words </a:t>
            </a:r>
            <a:endParaRPr lang="en-US" sz="2400" dirty="0" smtClean="0"/>
          </a:p>
          <a:p>
            <a:r>
              <a:rPr lang="en-US" sz="2400" dirty="0" smtClean="0"/>
              <a:t>Thinking </a:t>
            </a:r>
            <a:r>
              <a:rPr lang="en-US" sz="2400" dirty="0"/>
              <a:t>is still egocentric: has difficulty taking the viewpoint of others </a:t>
            </a:r>
          </a:p>
          <a:p>
            <a:r>
              <a:rPr lang="en-US" sz="2400" dirty="0" smtClean="0"/>
              <a:t>Decentering: Classifies </a:t>
            </a:r>
            <a:r>
              <a:rPr lang="en-US" sz="2400" dirty="0"/>
              <a:t>objects by a single </a:t>
            </a:r>
            <a:r>
              <a:rPr lang="en-US" sz="2400" dirty="0" smtClean="0"/>
              <a:t>feature</a:t>
            </a:r>
          </a:p>
          <a:p>
            <a:r>
              <a:rPr lang="en-US" sz="2400" dirty="0" smtClean="0"/>
              <a:t>Reversible Thinking: child can think backwards</a:t>
            </a:r>
            <a:r>
              <a:rPr lang="en-US" dirty="0"/>
              <a:t/>
            </a:r>
            <a:br>
              <a:rPr lang="en-US" dirty="0"/>
            </a:br>
            <a:r>
              <a:rPr lang="en-US" dirty="0"/>
              <a:t/>
            </a:r>
            <a:br>
              <a:rPr lang="en-US" dirty="0"/>
            </a:br>
            <a:endParaRPr lang="en-US" sz="2400" dirty="0" smtClean="0"/>
          </a:p>
        </p:txBody>
      </p:sp>
    </p:spTree>
    <p:extLst>
      <p:ext uri="{BB962C8B-B14F-4D97-AF65-F5344CB8AC3E}">
        <p14:creationId xmlns:p14="http://schemas.microsoft.com/office/powerpoint/2010/main" val="1127346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533401"/>
            <a:ext cx="6400800"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96733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Piagetian </a:t>
            </a:r>
            <a:r>
              <a:rPr lang="en-US" dirty="0"/>
              <a:t>S</a:t>
            </a:r>
            <a:r>
              <a:rPr lang="en-US" dirty="0" smtClean="0"/>
              <a:t>tages of Cognitive Development</a:t>
            </a:r>
            <a:endParaRPr lang="en-US" dirty="0"/>
          </a:p>
        </p:txBody>
      </p:sp>
      <p:sp>
        <p:nvSpPr>
          <p:cNvPr id="3" name="Content Placeholder 2"/>
          <p:cNvSpPr>
            <a:spLocks noGrp="1"/>
          </p:cNvSpPr>
          <p:nvPr>
            <p:ph idx="1"/>
          </p:nvPr>
        </p:nvSpPr>
        <p:spPr>
          <a:xfrm>
            <a:off x="1009443" y="1807361"/>
            <a:ext cx="7125112" cy="4593439"/>
          </a:xfrm>
        </p:spPr>
        <p:txBody>
          <a:bodyPr>
            <a:noAutofit/>
          </a:bodyPr>
          <a:lstStyle/>
          <a:p>
            <a:r>
              <a:rPr lang="en-US" sz="2800" dirty="0" smtClean="0"/>
              <a:t>Concrete Operational (7-12 years)</a:t>
            </a:r>
          </a:p>
          <a:p>
            <a:pPr lvl="1"/>
            <a:r>
              <a:rPr lang="en-US" sz="2000" dirty="0" smtClean="0"/>
              <a:t>Thinking tied to concrete objects</a:t>
            </a:r>
          </a:p>
          <a:p>
            <a:pPr lvl="1"/>
            <a:r>
              <a:rPr lang="en-US" sz="2000" b="1" dirty="0" smtClean="0"/>
              <a:t>Conservation</a:t>
            </a:r>
            <a:r>
              <a:rPr lang="en-US" sz="2000" dirty="0" smtClean="0"/>
              <a:t>: properties (such as volume) can be maintained despite changes in appearance</a:t>
            </a:r>
          </a:p>
          <a:p>
            <a:pPr lvl="1"/>
            <a:r>
              <a:rPr lang="en-US" sz="2000" b="1" dirty="0" err="1" smtClean="0"/>
              <a:t>Seriation</a:t>
            </a:r>
            <a:r>
              <a:rPr lang="en-US" sz="2000" dirty="0" smtClean="0"/>
              <a:t>: ordering objects in </a:t>
            </a:r>
            <a:r>
              <a:rPr lang="en-US" sz="2000" dirty="0"/>
              <a:t>series along a single dimension such as size. </a:t>
            </a:r>
            <a:endParaRPr lang="en-US" sz="2000" dirty="0" smtClean="0"/>
          </a:p>
          <a:p>
            <a:pPr lvl="1">
              <a:lnSpc>
                <a:spcPct val="70000"/>
              </a:lnSpc>
            </a:pPr>
            <a:r>
              <a:rPr lang="en-US" sz="2000" b="1" dirty="0"/>
              <a:t>Classification: </a:t>
            </a:r>
            <a:r>
              <a:rPr lang="en-US" sz="2000" dirty="0"/>
              <a:t>can group objects into </a:t>
            </a:r>
            <a:r>
              <a:rPr lang="en-US" sz="2000" dirty="0" smtClean="0"/>
              <a:t>categories</a:t>
            </a:r>
          </a:p>
          <a:p>
            <a:pPr lvl="1">
              <a:lnSpc>
                <a:spcPct val="70000"/>
              </a:lnSpc>
            </a:pPr>
            <a:r>
              <a:rPr lang="en-US" sz="2000" b="1" dirty="0" smtClean="0"/>
              <a:t>Compensation</a:t>
            </a:r>
            <a:r>
              <a:rPr lang="en-US" sz="2000" b="1" dirty="0"/>
              <a:t>:</a:t>
            </a:r>
            <a:r>
              <a:rPr lang="en-US" sz="2000" dirty="0"/>
              <a:t> change in one dimension can be offset by changes in another </a:t>
            </a:r>
            <a:endParaRPr lang="en-US" sz="2000" dirty="0"/>
          </a:p>
        </p:txBody>
      </p:sp>
    </p:spTree>
    <p:extLst>
      <p:ext uri="{BB962C8B-B14F-4D97-AF65-F5344CB8AC3E}">
        <p14:creationId xmlns:p14="http://schemas.microsoft.com/office/powerpoint/2010/main" val="4151992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Piagetian </a:t>
            </a:r>
            <a:r>
              <a:rPr lang="en-US" dirty="0"/>
              <a:t>S</a:t>
            </a:r>
            <a:r>
              <a:rPr lang="en-US" dirty="0" smtClean="0"/>
              <a:t>tages of Cognitive Development</a:t>
            </a:r>
            <a:endParaRPr lang="en-US" dirty="0"/>
          </a:p>
        </p:txBody>
      </p:sp>
      <p:sp>
        <p:nvSpPr>
          <p:cNvPr id="3" name="Content Placeholder 2"/>
          <p:cNvSpPr>
            <a:spLocks noGrp="1"/>
          </p:cNvSpPr>
          <p:nvPr>
            <p:ph idx="1"/>
          </p:nvPr>
        </p:nvSpPr>
        <p:spPr/>
        <p:txBody>
          <a:bodyPr/>
          <a:lstStyle/>
          <a:p>
            <a:r>
              <a:rPr lang="en-US" sz="2800" dirty="0" smtClean="0"/>
              <a:t>Formal Operational (11 to adulthood)</a:t>
            </a:r>
          </a:p>
          <a:p>
            <a:pPr lvl="1"/>
            <a:r>
              <a:rPr lang="en-US" sz="2400" dirty="0" smtClean="0"/>
              <a:t>Ability to transform interiorized objects through abstract reasoning </a:t>
            </a:r>
          </a:p>
          <a:p>
            <a:pPr lvl="1"/>
            <a:r>
              <a:rPr lang="en-US" sz="2400" dirty="0" smtClean="0"/>
              <a:t>Can apply deductive reasoning and account for all logical possibilities</a:t>
            </a:r>
          </a:p>
          <a:p>
            <a:pPr lvl="1"/>
            <a:r>
              <a:rPr lang="en-US" sz="2400" dirty="0" smtClean="0"/>
              <a:t>Becomes </a:t>
            </a:r>
            <a:r>
              <a:rPr lang="en-US" sz="2400" dirty="0"/>
              <a:t>concerned with the hypothetical, the future, and ideological problems </a:t>
            </a:r>
          </a:p>
        </p:txBody>
      </p:sp>
    </p:spTree>
    <p:extLst>
      <p:ext uri="{BB962C8B-B14F-4D97-AF65-F5344CB8AC3E}">
        <p14:creationId xmlns:p14="http://schemas.microsoft.com/office/powerpoint/2010/main" val="11589709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Bending Rods Experiment</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9700" y="1828800"/>
            <a:ext cx="63246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01309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Group Discussion</a:t>
            </a:r>
            <a:endParaRPr lang="en-US" dirty="0"/>
          </a:p>
        </p:txBody>
      </p:sp>
      <p:sp>
        <p:nvSpPr>
          <p:cNvPr id="3" name="Content Placeholder 2"/>
          <p:cNvSpPr>
            <a:spLocks noGrp="1"/>
          </p:cNvSpPr>
          <p:nvPr>
            <p:ph idx="1"/>
          </p:nvPr>
        </p:nvSpPr>
        <p:spPr/>
        <p:txBody>
          <a:bodyPr/>
          <a:lstStyle/>
          <a:p>
            <a:r>
              <a:rPr lang="en-US" dirty="0" smtClean="0"/>
              <a:t>How might you apply Piaget’s theory of stages of cognitive development to the classroom?</a:t>
            </a:r>
          </a:p>
          <a:p>
            <a:r>
              <a:rPr lang="en-US" dirty="0" smtClean="0"/>
              <a:t>What are some strengths of this theory?</a:t>
            </a:r>
          </a:p>
          <a:p>
            <a:r>
              <a:rPr lang="en-US" dirty="0" smtClean="0"/>
              <a:t>What are some limitations of this theory?</a:t>
            </a:r>
          </a:p>
        </p:txBody>
      </p:sp>
    </p:spTree>
    <p:extLst>
      <p:ext uri="{BB962C8B-B14F-4D97-AF65-F5344CB8AC3E}">
        <p14:creationId xmlns:p14="http://schemas.microsoft.com/office/powerpoint/2010/main" val="3621294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125113" cy="924475"/>
          </a:xfrm>
        </p:spPr>
        <p:txBody>
          <a:bodyPr/>
          <a:lstStyle/>
          <a:p>
            <a:r>
              <a:rPr lang="en-US" dirty="0" smtClean="0"/>
              <a:t>Class </a:t>
            </a:r>
            <a:r>
              <a:rPr lang="en-US" dirty="0" smtClean="0"/>
              <a:t>Outline: </a:t>
            </a:r>
            <a:r>
              <a:rPr lang="en-US" sz="2400" dirty="0" smtClean="0"/>
              <a:t>Constructivism</a:t>
            </a:r>
            <a:endParaRPr lang="en-US" sz="2400" dirty="0"/>
          </a:p>
        </p:txBody>
      </p:sp>
      <p:sp>
        <p:nvSpPr>
          <p:cNvPr id="4" name="Content Placeholder 2"/>
          <p:cNvSpPr>
            <a:spLocks noGrp="1"/>
          </p:cNvSpPr>
          <p:nvPr>
            <p:ph idx="1"/>
          </p:nvPr>
        </p:nvSpPr>
        <p:spPr>
          <a:xfrm>
            <a:off x="990600" y="1143000"/>
            <a:ext cx="7543800" cy="5486400"/>
          </a:xfrm>
        </p:spPr>
        <p:txBody>
          <a:bodyPr>
            <a:normAutofit/>
          </a:bodyPr>
          <a:lstStyle/>
          <a:p>
            <a:pPr marL="0" indent="0">
              <a:buNone/>
            </a:pPr>
            <a:r>
              <a:rPr lang="en-US" dirty="0" smtClean="0"/>
              <a:t>Note Taker: </a:t>
            </a:r>
            <a:r>
              <a:rPr lang="en-US" dirty="0" err="1" smtClean="0"/>
              <a:t>Teale</a:t>
            </a:r>
            <a:r>
              <a:rPr lang="en-US" dirty="0" smtClean="0"/>
              <a:t> </a:t>
            </a:r>
            <a:r>
              <a:rPr lang="en-US" dirty="0" err="1" smtClean="0"/>
              <a:t>Iacolucci</a:t>
            </a:r>
            <a:r>
              <a:rPr lang="en-US" dirty="0" smtClean="0"/>
              <a:t>           Observer: </a:t>
            </a:r>
            <a:r>
              <a:rPr lang="en-US" dirty="0" err="1" smtClean="0"/>
              <a:t>Westie</a:t>
            </a:r>
            <a:r>
              <a:rPr lang="en-US" dirty="0" smtClean="0"/>
              <a:t> Freeman</a:t>
            </a:r>
          </a:p>
          <a:p>
            <a:r>
              <a:rPr lang="en-US" dirty="0" smtClean="0"/>
              <a:t>Logistics (9:00-9:05) </a:t>
            </a:r>
          </a:p>
          <a:p>
            <a:r>
              <a:rPr lang="en-US" dirty="0" smtClean="0"/>
              <a:t>Piaget </a:t>
            </a:r>
            <a:r>
              <a:rPr lang="en-US" dirty="0" smtClean="0"/>
              <a:t>Theory</a:t>
            </a:r>
          </a:p>
          <a:p>
            <a:pPr lvl="1"/>
            <a:r>
              <a:rPr lang="en-US" dirty="0" smtClean="0"/>
              <a:t>Stages of Cognitive Development (9:05-9:15)</a:t>
            </a:r>
            <a:endParaRPr lang="en-US" dirty="0" smtClean="0"/>
          </a:p>
          <a:p>
            <a:pPr lvl="1"/>
            <a:r>
              <a:rPr lang="en-US" dirty="0" smtClean="0"/>
              <a:t>Small Group Discussion (</a:t>
            </a:r>
            <a:r>
              <a:rPr lang="en-US" dirty="0" smtClean="0"/>
              <a:t>9:15-9:50)</a:t>
            </a:r>
            <a:endParaRPr lang="en-US" dirty="0" smtClean="0"/>
          </a:p>
          <a:p>
            <a:pPr lvl="1"/>
            <a:r>
              <a:rPr lang="en-US" dirty="0" smtClean="0"/>
              <a:t>Whole Class (</a:t>
            </a:r>
            <a:r>
              <a:rPr lang="en-US" dirty="0" smtClean="0"/>
              <a:t>9:50-10:30</a:t>
            </a:r>
            <a:r>
              <a:rPr lang="en-US" dirty="0" smtClean="0"/>
              <a:t>)</a:t>
            </a:r>
          </a:p>
          <a:p>
            <a:r>
              <a:rPr lang="en-US" dirty="0" smtClean="0"/>
              <a:t>Break (10:30-10:40)</a:t>
            </a:r>
          </a:p>
          <a:p>
            <a:r>
              <a:rPr lang="en-US" dirty="0" smtClean="0"/>
              <a:t>A Private Universe</a:t>
            </a:r>
          </a:p>
          <a:p>
            <a:pPr lvl="1"/>
            <a:r>
              <a:rPr lang="en-US" dirty="0" smtClean="0"/>
              <a:t>Video (10:40-11:05)</a:t>
            </a:r>
          </a:p>
          <a:p>
            <a:pPr lvl="1"/>
            <a:r>
              <a:rPr lang="en-US" dirty="0" smtClean="0"/>
              <a:t>Whole Class (</a:t>
            </a:r>
            <a:r>
              <a:rPr lang="en-US" dirty="0" smtClean="0"/>
              <a:t>11:05-11:30)</a:t>
            </a:r>
          </a:p>
          <a:p>
            <a:r>
              <a:rPr lang="en-US" dirty="0" smtClean="0"/>
              <a:t>Other types of constructivism</a:t>
            </a:r>
            <a:endParaRPr lang="en-US" dirty="0" smtClean="0"/>
          </a:p>
          <a:p>
            <a:r>
              <a:rPr lang="en-US" dirty="0" smtClean="0"/>
              <a:t>Observer Observations (11:40-11:45)</a:t>
            </a:r>
          </a:p>
          <a:p>
            <a:r>
              <a:rPr lang="en-US" dirty="0" smtClean="0"/>
              <a:t>Conclusions and Exit Cards (11:45-11:50)</a:t>
            </a:r>
          </a:p>
        </p:txBody>
      </p:sp>
    </p:spTree>
    <p:extLst>
      <p:ext uri="{BB962C8B-B14F-4D97-AF65-F5344CB8AC3E}">
        <p14:creationId xmlns:p14="http://schemas.microsoft.com/office/powerpoint/2010/main" val="25162326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Critiques of Piaget’s Theory of Cognitive Stages</a:t>
            </a:r>
            <a:endParaRPr lang="en-US" dirty="0"/>
          </a:p>
        </p:txBody>
      </p:sp>
      <p:sp>
        <p:nvSpPr>
          <p:cNvPr id="3" name="Content Placeholder 2"/>
          <p:cNvSpPr>
            <a:spLocks noGrp="1"/>
          </p:cNvSpPr>
          <p:nvPr>
            <p:ph idx="1"/>
          </p:nvPr>
        </p:nvSpPr>
        <p:spPr/>
        <p:txBody>
          <a:bodyPr>
            <a:normAutofit/>
          </a:bodyPr>
          <a:lstStyle/>
          <a:p>
            <a:r>
              <a:rPr lang="en-US" sz="2400" dirty="0" smtClean="0"/>
              <a:t>Stages of development might not be fixed</a:t>
            </a:r>
          </a:p>
          <a:p>
            <a:pPr lvl="1"/>
            <a:r>
              <a:rPr lang="en-US" sz="2200" dirty="0" smtClean="0"/>
              <a:t>Some can reason abstractly in certain contexts, but not in others</a:t>
            </a:r>
          </a:p>
          <a:p>
            <a:pPr lvl="1"/>
            <a:r>
              <a:rPr lang="en-US" sz="2200" dirty="0" smtClean="0"/>
              <a:t>Some might understand conservation of number, but not conservation of volume</a:t>
            </a:r>
          </a:p>
        </p:txBody>
      </p:sp>
    </p:spTree>
    <p:extLst>
      <p:ext uri="{BB962C8B-B14F-4D97-AF65-F5344CB8AC3E}">
        <p14:creationId xmlns:p14="http://schemas.microsoft.com/office/powerpoint/2010/main" val="41264682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Critiques of Piaget’s Theory of Cognitive Stages</a:t>
            </a:r>
            <a:endParaRPr lang="en-US" dirty="0"/>
          </a:p>
        </p:txBody>
      </p:sp>
      <p:sp>
        <p:nvSpPr>
          <p:cNvPr id="3" name="Content Placeholder 2"/>
          <p:cNvSpPr>
            <a:spLocks noGrp="1"/>
          </p:cNvSpPr>
          <p:nvPr>
            <p:ph idx="1"/>
          </p:nvPr>
        </p:nvSpPr>
        <p:spPr/>
        <p:txBody>
          <a:bodyPr>
            <a:normAutofit/>
          </a:bodyPr>
          <a:lstStyle/>
          <a:p>
            <a:r>
              <a:rPr lang="en-US" sz="2400" dirty="0" smtClean="0"/>
              <a:t>Limits the scope of children’s potential</a:t>
            </a:r>
          </a:p>
          <a:p>
            <a:pPr lvl="1"/>
            <a:r>
              <a:rPr lang="en-US" sz="2200" dirty="0" smtClean="0"/>
              <a:t>Children develop at different rates dependent on individual ability and social context</a:t>
            </a:r>
          </a:p>
        </p:txBody>
      </p:sp>
    </p:spTree>
    <p:extLst>
      <p:ext uri="{BB962C8B-B14F-4D97-AF65-F5344CB8AC3E}">
        <p14:creationId xmlns:p14="http://schemas.microsoft.com/office/powerpoint/2010/main" val="10789248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Critiques of Piaget’s Theory of Cognitive Stages</a:t>
            </a:r>
            <a:endParaRPr lang="en-US" dirty="0"/>
          </a:p>
        </p:txBody>
      </p:sp>
      <p:sp>
        <p:nvSpPr>
          <p:cNvPr id="3" name="Content Placeholder 2"/>
          <p:cNvSpPr>
            <a:spLocks noGrp="1"/>
          </p:cNvSpPr>
          <p:nvPr>
            <p:ph idx="1"/>
          </p:nvPr>
        </p:nvSpPr>
        <p:spPr/>
        <p:txBody>
          <a:bodyPr>
            <a:normAutofit/>
          </a:bodyPr>
          <a:lstStyle/>
          <a:p>
            <a:pPr marL="457200" lvl="1" indent="0">
              <a:buNone/>
            </a:pPr>
            <a:r>
              <a:rPr lang="en-US" sz="2200" dirty="0" smtClean="0"/>
              <a:t>“If we accept the fact that there are stages of development, another question arises which I call ‘the American question,’ and I am asked it ever time I come here.  If there are stages that children reach at given norms of ages, can we accelerate the stages? Do we have to go through each one of these stages, or can we speed it up a bit?”</a:t>
            </a:r>
          </a:p>
        </p:txBody>
      </p:sp>
    </p:spTree>
    <p:extLst>
      <p:ext uri="{BB962C8B-B14F-4D97-AF65-F5344CB8AC3E}">
        <p14:creationId xmlns:p14="http://schemas.microsoft.com/office/powerpoint/2010/main" val="38287602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Critiques of Piaget’s Theory of Cognitive Stages</a:t>
            </a:r>
            <a:endParaRPr lang="en-US" dirty="0"/>
          </a:p>
        </p:txBody>
      </p:sp>
      <p:sp>
        <p:nvSpPr>
          <p:cNvPr id="3" name="Content Placeholder 2"/>
          <p:cNvSpPr>
            <a:spLocks noGrp="1"/>
          </p:cNvSpPr>
          <p:nvPr>
            <p:ph idx="1"/>
          </p:nvPr>
        </p:nvSpPr>
        <p:spPr/>
        <p:txBody>
          <a:bodyPr>
            <a:normAutofit/>
          </a:bodyPr>
          <a:lstStyle/>
          <a:p>
            <a:pPr marL="457200" lvl="1" indent="0">
              <a:buNone/>
            </a:pPr>
            <a:r>
              <a:rPr lang="en-US" sz="2200" dirty="0" smtClean="0"/>
              <a:t>“It is probably possible to accelerate, but maximal acceleration is not desirable.  There seems to be an optimal time.  What this optimal time is will surely depend on each individual and on the subject matter.  We still need further research to know what the optimal time would be.”</a:t>
            </a:r>
          </a:p>
          <a:p>
            <a:pPr marL="457200" lvl="1" indent="0">
              <a:buNone/>
            </a:pPr>
            <a:r>
              <a:rPr lang="en-US" sz="2200" dirty="0"/>
              <a:t>	</a:t>
            </a:r>
            <a:r>
              <a:rPr lang="en-US" sz="2200" dirty="0" smtClean="0"/>
              <a:t>			- Piaget, 1970, New York Lecture</a:t>
            </a:r>
          </a:p>
          <a:p>
            <a:pPr marL="457200" lvl="1" indent="0">
              <a:buNone/>
            </a:pPr>
            <a:r>
              <a:rPr lang="en-US" sz="2200" dirty="0"/>
              <a:t>	</a:t>
            </a:r>
            <a:r>
              <a:rPr lang="en-US" sz="2200" dirty="0" smtClean="0"/>
              <a:t>			(</a:t>
            </a:r>
            <a:r>
              <a:rPr lang="en-US" sz="2200" dirty="0" err="1" smtClean="0"/>
              <a:t>Resnick</a:t>
            </a:r>
            <a:r>
              <a:rPr lang="en-US" sz="2200" dirty="0" smtClean="0"/>
              <a:t> &amp; Ford, 1981, p.178)</a:t>
            </a:r>
          </a:p>
        </p:txBody>
      </p:sp>
    </p:spTree>
    <p:extLst>
      <p:ext uri="{BB962C8B-B14F-4D97-AF65-F5344CB8AC3E}">
        <p14:creationId xmlns:p14="http://schemas.microsoft.com/office/powerpoint/2010/main" val="40344897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Critiques of Piaget’s Theory of Cognitive Stages</a:t>
            </a:r>
          </a:p>
        </p:txBody>
      </p:sp>
      <p:sp>
        <p:nvSpPr>
          <p:cNvPr id="3" name="Content Placeholder 2"/>
          <p:cNvSpPr>
            <a:spLocks noGrp="1"/>
          </p:cNvSpPr>
          <p:nvPr>
            <p:ph idx="1"/>
          </p:nvPr>
        </p:nvSpPr>
        <p:spPr/>
        <p:txBody>
          <a:bodyPr/>
          <a:lstStyle/>
          <a:p>
            <a:r>
              <a:rPr lang="en-US" dirty="0" smtClean="0"/>
              <a:t>Research indicates that children can improve types of reasoning with persistent, directed instruction.</a:t>
            </a:r>
          </a:p>
          <a:p>
            <a:pPr lvl="1"/>
            <a:r>
              <a:rPr lang="en-US" dirty="0" smtClean="0"/>
              <a:t>Case (1978) indicates improvement on volume conservation tasks is associated with the simplification of schemas</a:t>
            </a:r>
          </a:p>
          <a:p>
            <a:pPr lvl="1"/>
            <a:r>
              <a:rPr lang="en-US" dirty="0" err="1" smtClean="0"/>
              <a:t>Bearison</a:t>
            </a:r>
            <a:r>
              <a:rPr lang="en-US" dirty="0" smtClean="0"/>
              <a:t> (1969) showed transfer across a number of different conservation tasks over long periods of time</a:t>
            </a:r>
          </a:p>
          <a:p>
            <a:pPr lvl="1"/>
            <a:endParaRPr lang="en-US" dirty="0"/>
          </a:p>
          <a:p>
            <a:pPr marL="0" indent="0">
              <a:buNone/>
            </a:pPr>
            <a:r>
              <a:rPr lang="en-US" dirty="0" smtClean="0"/>
              <a:t>The question still remains, does acceleration of stage development result in better thinkers over the long term?</a:t>
            </a:r>
            <a:endParaRPr lang="en-US" dirty="0"/>
          </a:p>
        </p:txBody>
      </p:sp>
    </p:spTree>
    <p:extLst>
      <p:ext uri="{BB962C8B-B14F-4D97-AF65-F5344CB8AC3E}">
        <p14:creationId xmlns:p14="http://schemas.microsoft.com/office/powerpoint/2010/main" val="2423279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971800"/>
            <a:ext cx="7125113" cy="924475"/>
          </a:xfrm>
        </p:spPr>
        <p:txBody>
          <a:bodyPr/>
          <a:lstStyle/>
          <a:p>
            <a:pPr algn="ctr"/>
            <a:r>
              <a:rPr lang="en-US" dirty="0" smtClean="0"/>
              <a:t>Break</a:t>
            </a:r>
            <a:endParaRPr lang="en-US" dirty="0"/>
          </a:p>
        </p:txBody>
      </p:sp>
    </p:spTree>
    <p:extLst>
      <p:ext uri="{BB962C8B-B14F-4D97-AF65-F5344CB8AC3E}">
        <p14:creationId xmlns:p14="http://schemas.microsoft.com/office/powerpoint/2010/main" val="1458048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Piaget Theory of Learning</a:t>
            </a:r>
            <a:endParaRPr lang="en-US" dirty="0"/>
          </a:p>
        </p:txBody>
      </p:sp>
      <p:sp>
        <p:nvSpPr>
          <p:cNvPr id="3" name="Content Placeholder 2"/>
          <p:cNvSpPr>
            <a:spLocks noGrp="1"/>
          </p:cNvSpPr>
          <p:nvPr>
            <p:ph idx="1"/>
          </p:nvPr>
        </p:nvSpPr>
        <p:spPr/>
        <p:txBody>
          <a:bodyPr>
            <a:normAutofit/>
          </a:bodyPr>
          <a:lstStyle/>
          <a:p>
            <a:r>
              <a:rPr lang="en-US" sz="2000" dirty="0" smtClean="0"/>
              <a:t>Organization: tendency to organize thinking into psychological schemas</a:t>
            </a:r>
          </a:p>
          <a:p>
            <a:r>
              <a:rPr lang="en-US" sz="2000" dirty="0" smtClean="0"/>
              <a:t>Equilibrium: a balance between cognitive schemas and the information of the environment</a:t>
            </a:r>
          </a:p>
          <a:p>
            <a:r>
              <a:rPr lang="en-US" sz="2000" dirty="0" smtClean="0"/>
              <a:t>Disequilibrium: cognitive schemas and environmental information are out of balance</a:t>
            </a:r>
          </a:p>
          <a:p>
            <a:pPr lvl="1"/>
            <a:r>
              <a:rPr lang="en-US" sz="2000" dirty="0" smtClean="0"/>
              <a:t>Assimilation: new pieces of information are incorporated into current cognitive structures</a:t>
            </a:r>
          </a:p>
          <a:p>
            <a:pPr lvl="1"/>
            <a:r>
              <a:rPr lang="en-US" sz="2000" dirty="0" smtClean="0"/>
              <a:t>Accommodation: current cognitive structures are altered to make sense of new information</a:t>
            </a:r>
          </a:p>
        </p:txBody>
      </p:sp>
    </p:spTree>
    <p:extLst>
      <p:ext uri="{BB962C8B-B14F-4D97-AF65-F5344CB8AC3E}">
        <p14:creationId xmlns:p14="http://schemas.microsoft.com/office/powerpoint/2010/main" val="8275793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Private Universe</a:t>
            </a:r>
            <a:endParaRPr lang="en-US" dirty="0"/>
          </a:p>
        </p:txBody>
      </p:sp>
      <p:sp>
        <p:nvSpPr>
          <p:cNvPr id="3" name="Content Placeholder 2"/>
          <p:cNvSpPr>
            <a:spLocks noGrp="1"/>
          </p:cNvSpPr>
          <p:nvPr>
            <p:ph idx="1"/>
          </p:nvPr>
        </p:nvSpPr>
        <p:spPr/>
        <p:txBody>
          <a:bodyPr>
            <a:normAutofit/>
          </a:bodyPr>
          <a:lstStyle/>
          <a:p>
            <a:r>
              <a:rPr lang="en-US" sz="2400" dirty="0" smtClean="0"/>
              <a:t>Produced in 1987 in association with the National Science Foundation</a:t>
            </a:r>
            <a:endParaRPr lang="en-US" sz="2400" dirty="0" smtClean="0"/>
          </a:p>
          <a:p>
            <a:r>
              <a:rPr lang="en-US" sz="2400" dirty="0">
                <a:hlinkClick r:id="rId2"/>
              </a:rPr>
              <a:t>http://</a:t>
            </a:r>
            <a:r>
              <a:rPr lang="en-US" sz="2400" dirty="0" smtClean="0">
                <a:hlinkClick r:id="rId2"/>
              </a:rPr>
              <a:t>www.youtube.com/watch?v=7KUQbeKJTNY</a:t>
            </a:r>
            <a:endParaRPr lang="en-US" sz="2400" dirty="0" smtClean="0"/>
          </a:p>
          <a:p>
            <a:pPr marL="0" indent="0">
              <a:buNone/>
            </a:pPr>
            <a:endParaRPr lang="en-US" sz="2400" dirty="0"/>
          </a:p>
        </p:txBody>
      </p:sp>
    </p:spTree>
    <p:extLst>
      <p:ext uri="{BB962C8B-B14F-4D97-AF65-F5344CB8AC3E}">
        <p14:creationId xmlns:p14="http://schemas.microsoft.com/office/powerpoint/2010/main" val="6124780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Private Universe</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t>Questions:</a:t>
            </a:r>
          </a:p>
          <a:p>
            <a:r>
              <a:rPr lang="en-US" sz="2400" dirty="0" smtClean="0"/>
              <a:t>How does this documentary relate to constructivist theory?</a:t>
            </a:r>
          </a:p>
          <a:p>
            <a:r>
              <a:rPr lang="en-US" sz="2400" dirty="0" smtClean="0"/>
              <a:t>What implications does this documentary have for your future teaching?</a:t>
            </a:r>
          </a:p>
        </p:txBody>
      </p:sp>
    </p:spTree>
    <p:extLst>
      <p:ext uri="{BB962C8B-B14F-4D97-AF65-F5344CB8AC3E}">
        <p14:creationId xmlns:p14="http://schemas.microsoft.com/office/powerpoint/2010/main" val="11627454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667000"/>
            <a:ext cx="7125113" cy="924475"/>
          </a:xfrm>
        </p:spPr>
        <p:txBody>
          <a:bodyPr/>
          <a:lstStyle/>
          <a:p>
            <a:r>
              <a:rPr lang="en-US" dirty="0" smtClean="0"/>
              <a:t>Observations</a:t>
            </a:r>
            <a:endParaRPr lang="en-US" dirty="0"/>
          </a:p>
        </p:txBody>
      </p:sp>
    </p:spTree>
    <p:extLst>
      <p:ext uri="{BB962C8B-B14F-4D97-AF65-F5344CB8AC3E}">
        <p14:creationId xmlns:p14="http://schemas.microsoft.com/office/powerpoint/2010/main" val="1301257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Pacing</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smtClean="0"/>
              <a:t>Allow more time for discussion and individual reflection</a:t>
            </a:r>
            <a:endParaRPr lang="en-US" sz="3200" dirty="0"/>
          </a:p>
        </p:txBody>
      </p:sp>
    </p:spTree>
    <p:extLst>
      <p:ext uri="{BB962C8B-B14F-4D97-AF65-F5344CB8AC3E}">
        <p14:creationId xmlns:p14="http://schemas.microsoft.com/office/powerpoint/2010/main" val="194695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Card Reflections</a:t>
            </a:r>
            <a:endParaRPr lang="en-US" dirty="0"/>
          </a:p>
        </p:txBody>
      </p:sp>
      <p:sp>
        <p:nvSpPr>
          <p:cNvPr id="3" name="Content Placeholder 2"/>
          <p:cNvSpPr>
            <a:spLocks noGrp="1"/>
          </p:cNvSpPr>
          <p:nvPr>
            <p:ph idx="1"/>
          </p:nvPr>
        </p:nvSpPr>
        <p:spPr>
          <a:xfrm>
            <a:off x="1009443" y="838200"/>
            <a:ext cx="7125112" cy="5562601"/>
          </a:xfrm>
        </p:spPr>
        <p:txBody>
          <a:bodyPr>
            <a:normAutofit/>
          </a:bodyPr>
          <a:lstStyle/>
          <a:p>
            <a:r>
              <a:rPr lang="en-US" sz="2800" dirty="0" smtClean="0"/>
              <a:t>Rate your level of participation today (0-3)</a:t>
            </a:r>
          </a:p>
          <a:p>
            <a:r>
              <a:rPr lang="en-US" sz="2800" dirty="0" smtClean="0"/>
              <a:t>Name one aspect of today’s class that was beneficial for you</a:t>
            </a:r>
          </a:p>
          <a:p>
            <a:r>
              <a:rPr lang="en-US" sz="2800" dirty="0" smtClean="0"/>
              <a:t>Name one aspect of today’s class that could be improved</a:t>
            </a:r>
            <a:endParaRPr lang="en-US" sz="2800" dirty="0"/>
          </a:p>
        </p:txBody>
      </p:sp>
    </p:spTree>
    <p:extLst>
      <p:ext uri="{BB962C8B-B14F-4D97-AF65-F5344CB8AC3E}">
        <p14:creationId xmlns:p14="http://schemas.microsoft.com/office/powerpoint/2010/main" val="5463217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Constructivist Theories</a:t>
            </a:r>
            <a:br>
              <a:rPr lang="en-US" dirty="0" smtClean="0"/>
            </a:br>
            <a:r>
              <a:rPr lang="en-US" dirty="0" smtClean="0"/>
              <a:t>(Ernst, 1996)</a:t>
            </a:r>
            <a:endParaRPr lang="en-US" dirty="0"/>
          </a:p>
        </p:txBody>
      </p:sp>
      <p:sp>
        <p:nvSpPr>
          <p:cNvPr id="3" name="Content Placeholder 2"/>
          <p:cNvSpPr>
            <a:spLocks noGrp="1"/>
          </p:cNvSpPr>
          <p:nvPr>
            <p:ph idx="1"/>
          </p:nvPr>
        </p:nvSpPr>
        <p:spPr/>
        <p:txBody>
          <a:bodyPr>
            <a:normAutofit/>
          </a:bodyPr>
          <a:lstStyle/>
          <a:p>
            <a:r>
              <a:rPr lang="en-US" sz="2400" dirty="0" smtClean="0"/>
              <a:t>A plurality of theories: occasionally in opposition with one another</a:t>
            </a:r>
          </a:p>
          <a:p>
            <a:r>
              <a:rPr lang="en-US" sz="2400" dirty="0" smtClean="0"/>
              <a:t>Basic premise that learning is a constructive process</a:t>
            </a:r>
            <a:endParaRPr lang="en-US" sz="2400" dirty="0"/>
          </a:p>
        </p:txBody>
      </p:sp>
    </p:spTree>
    <p:extLst>
      <p:ext uri="{BB962C8B-B14F-4D97-AF65-F5344CB8AC3E}">
        <p14:creationId xmlns:p14="http://schemas.microsoft.com/office/powerpoint/2010/main" val="2596685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Weak Constructivism</a:t>
            </a:r>
            <a:endParaRPr lang="en-US" dirty="0"/>
          </a:p>
        </p:txBody>
      </p:sp>
      <p:sp>
        <p:nvSpPr>
          <p:cNvPr id="3" name="Content Placeholder 2"/>
          <p:cNvSpPr>
            <a:spLocks noGrp="1"/>
          </p:cNvSpPr>
          <p:nvPr>
            <p:ph idx="1"/>
          </p:nvPr>
        </p:nvSpPr>
        <p:spPr/>
        <p:txBody>
          <a:bodyPr/>
          <a:lstStyle/>
          <a:p>
            <a:r>
              <a:rPr lang="en-US" dirty="0" smtClean="0"/>
              <a:t>All </a:t>
            </a:r>
            <a:r>
              <a:rPr lang="en-US" dirty="0"/>
              <a:t>individual human knowledge is individually constructed</a:t>
            </a:r>
          </a:p>
          <a:p>
            <a:r>
              <a:rPr lang="en-US" dirty="0" smtClean="0"/>
              <a:t>The </a:t>
            </a:r>
            <a:r>
              <a:rPr lang="en-US" dirty="0"/>
              <a:t>mind is a data-processing </a:t>
            </a:r>
            <a:r>
              <a:rPr lang="en-US" dirty="0" smtClean="0"/>
              <a:t>computer, however all data is self constructed</a:t>
            </a:r>
            <a:endParaRPr lang="en-US" dirty="0"/>
          </a:p>
          <a:p>
            <a:r>
              <a:rPr lang="en-US" dirty="0" smtClean="0"/>
              <a:t>There </a:t>
            </a:r>
            <a:r>
              <a:rPr lang="en-US" dirty="0"/>
              <a:t>exists a realm of objective knowledge</a:t>
            </a:r>
          </a:p>
          <a:p>
            <a:r>
              <a:rPr lang="en-US" dirty="0" smtClean="0"/>
              <a:t> </a:t>
            </a:r>
            <a:r>
              <a:rPr lang="en-US" dirty="0"/>
              <a:t>Local paradigm: only accounts for the knowledge representations of individuals</a:t>
            </a:r>
          </a:p>
          <a:p>
            <a:endParaRPr lang="en-US" dirty="0"/>
          </a:p>
        </p:txBody>
      </p:sp>
    </p:spTree>
    <p:extLst>
      <p:ext uri="{BB962C8B-B14F-4D97-AF65-F5344CB8AC3E}">
        <p14:creationId xmlns:p14="http://schemas.microsoft.com/office/powerpoint/2010/main" val="12090924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Radical Constructivism</a:t>
            </a:r>
            <a:endParaRPr lang="en-US" dirty="0"/>
          </a:p>
        </p:txBody>
      </p:sp>
      <p:sp>
        <p:nvSpPr>
          <p:cNvPr id="3" name="Content Placeholder 2"/>
          <p:cNvSpPr>
            <a:spLocks noGrp="1"/>
          </p:cNvSpPr>
          <p:nvPr>
            <p:ph idx="1"/>
          </p:nvPr>
        </p:nvSpPr>
        <p:spPr/>
        <p:txBody>
          <a:bodyPr/>
          <a:lstStyle/>
          <a:p>
            <a:pPr lvl="0"/>
            <a:r>
              <a:rPr lang="en-US" dirty="0"/>
              <a:t>v</a:t>
            </a:r>
            <a:r>
              <a:rPr lang="en-US" dirty="0" smtClean="0"/>
              <a:t>on </a:t>
            </a:r>
            <a:r>
              <a:rPr lang="en-US" dirty="0" err="1"/>
              <a:t>Glasersfeld</a:t>
            </a:r>
            <a:r>
              <a:rPr lang="en-US" dirty="0"/>
              <a:t> developed theory</a:t>
            </a:r>
          </a:p>
          <a:p>
            <a:pPr lvl="0"/>
            <a:r>
              <a:rPr lang="en-US" dirty="0"/>
              <a:t>Cognition is adaptive</a:t>
            </a:r>
          </a:p>
          <a:p>
            <a:pPr lvl="0"/>
            <a:r>
              <a:rPr lang="en-US" dirty="0"/>
              <a:t>Only concerned with the experiential world and not an ontological reality</a:t>
            </a:r>
          </a:p>
          <a:p>
            <a:pPr lvl="0"/>
            <a:r>
              <a:rPr lang="en-US" dirty="0"/>
              <a:t>Experiencers of the world construct understanding based upon perception as opposed to inaccessible reality</a:t>
            </a:r>
          </a:p>
          <a:p>
            <a:r>
              <a:rPr lang="en-US" dirty="0"/>
              <a:t>Neutral in ontology: not concerned with the existence of objective world</a:t>
            </a:r>
            <a:endParaRPr lang="en-US" dirty="0"/>
          </a:p>
        </p:txBody>
      </p:sp>
    </p:spTree>
    <p:extLst>
      <p:ext uri="{BB962C8B-B14F-4D97-AF65-F5344CB8AC3E}">
        <p14:creationId xmlns:p14="http://schemas.microsoft.com/office/powerpoint/2010/main" val="12368053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Constructivism</a:t>
            </a:r>
            <a:endParaRPr lang="en-US" dirty="0"/>
          </a:p>
        </p:txBody>
      </p:sp>
      <p:sp>
        <p:nvSpPr>
          <p:cNvPr id="3" name="Content Placeholder 2"/>
          <p:cNvSpPr>
            <a:spLocks noGrp="1"/>
          </p:cNvSpPr>
          <p:nvPr>
            <p:ph idx="1"/>
          </p:nvPr>
        </p:nvSpPr>
        <p:spPr/>
        <p:txBody>
          <a:bodyPr/>
          <a:lstStyle/>
          <a:p>
            <a:pPr lvl="0"/>
            <a:r>
              <a:rPr lang="en-US" dirty="0"/>
              <a:t>Individuals are “the realm of the social” as inextricably interconnected</a:t>
            </a:r>
          </a:p>
          <a:p>
            <a:pPr lvl="0"/>
            <a:r>
              <a:rPr lang="en-US" dirty="0"/>
              <a:t>No metaphor for the isolated individual mind: must be viewed in terms of its interactions</a:t>
            </a:r>
          </a:p>
          <a:p>
            <a:pPr lvl="0"/>
            <a:r>
              <a:rPr lang="en-US" dirty="0"/>
              <a:t>Meaning is socially constructed and constrained by the shared experiences of the underlying physical reality</a:t>
            </a:r>
          </a:p>
          <a:p>
            <a:pPr lvl="0"/>
            <a:r>
              <a:rPr lang="en-US" dirty="0"/>
              <a:t>Socially constructed meaning seeks to represent the ontological reality, which will never be fully attained</a:t>
            </a:r>
          </a:p>
          <a:p>
            <a:pPr lvl="0"/>
            <a:r>
              <a:rPr lang="en-US" dirty="0"/>
              <a:t>Modified relativist ontology: “There is a world out there supporting the appearances we have shared access to, but we have no certain knowledge of it” (pg. 343</a:t>
            </a:r>
            <a:r>
              <a:rPr lang="en-US" dirty="0" smtClean="0"/>
              <a:t>)</a:t>
            </a:r>
            <a:endParaRPr lang="en-US" dirty="0"/>
          </a:p>
        </p:txBody>
      </p:sp>
    </p:spTree>
    <p:extLst>
      <p:ext uri="{BB962C8B-B14F-4D97-AF65-F5344CB8AC3E}">
        <p14:creationId xmlns:p14="http://schemas.microsoft.com/office/powerpoint/2010/main" val="3445132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Calendar</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067402"/>
              </p:ext>
            </p:extLst>
          </p:nvPr>
        </p:nvGraphicFramePr>
        <p:xfrm>
          <a:off x="1219200" y="1905000"/>
          <a:ext cx="7124700" cy="3365500"/>
        </p:xfrm>
        <a:graphic>
          <a:graphicData uri="http://schemas.openxmlformats.org/drawingml/2006/table">
            <a:tbl>
              <a:tblPr firstRow="1" bandRow="1">
                <a:tableStyleId>{08FB837D-C827-4EFA-A057-4D05807E0F7C}</a:tableStyleId>
              </a:tblPr>
              <a:tblGrid>
                <a:gridCol w="3562350"/>
                <a:gridCol w="3562350"/>
              </a:tblGrid>
              <a:tr h="457200">
                <a:tc>
                  <a:txBody>
                    <a:bodyPr/>
                    <a:lstStyle/>
                    <a:p>
                      <a:pPr algn="ctr"/>
                      <a:r>
                        <a:rPr lang="en-US" dirty="0" smtClean="0"/>
                        <a:t>Tuesday</a:t>
                      </a:r>
                      <a:endParaRPr lang="en-US" dirty="0"/>
                    </a:p>
                  </a:txBody>
                  <a:tcPr/>
                </a:tc>
                <a:tc>
                  <a:txBody>
                    <a:bodyPr/>
                    <a:lstStyle/>
                    <a:p>
                      <a:pPr algn="ctr"/>
                      <a:r>
                        <a:rPr lang="en-US" dirty="0" smtClean="0"/>
                        <a:t>Thursday</a:t>
                      </a:r>
                      <a:endParaRPr lang="en-US" dirty="0"/>
                    </a:p>
                  </a:txBody>
                  <a:tcPr/>
                </a:tc>
              </a:tr>
              <a:tr h="859790">
                <a:tc>
                  <a:txBody>
                    <a:bodyPr/>
                    <a:lstStyle/>
                    <a:p>
                      <a:pPr algn="ctr"/>
                      <a:r>
                        <a:rPr lang="en-US" dirty="0" smtClean="0"/>
                        <a:t>8/2</a:t>
                      </a:r>
                    </a:p>
                    <a:p>
                      <a:pPr algn="ctr"/>
                      <a:r>
                        <a:rPr lang="en-US" dirty="0" smtClean="0"/>
                        <a:t>Snapshot Draft 2 Due</a:t>
                      </a:r>
                      <a:endParaRPr lang="en-US" dirty="0"/>
                    </a:p>
                  </a:txBody>
                  <a:tcPr/>
                </a:tc>
                <a:tc>
                  <a:txBody>
                    <a:bodyPr/>
                    <a:lstStyle/>
                    <a:p>
                      <a:pPr algn="ctr"/>
                      <a:r>
                        <a:rPr lang="en-US" dirty="0" smtClean="0"/>
                        <a:t>8/4</a:t>
                      </a:r>
                      <a:endParaRPr lang="en-US" dirty="0"/>
                    </a:p>
                  </a:txBody>
                  <a:tcPr/>
                </a:tc>
              </a:tr>
              <a:tr h="859790">
                <a:tc>
                  <a:txBody>
                    <a:bodyPr/>
                    <a:lstStyle/>
                    <a:p>
                      <a:pPr algn="ctr"/>
                      <a:r>
                        <a:rPr lang="en-US" dirty="0" smtClean="0"/>
                        <a:t>8/9</a:t>
                      </a:r>
                    </a:p>
                    <a:p>
                      <a:pPr algn="ctr"/>
                      <a:r>
                        <a:rPr lang="en-US" dirty="0" smtClean="0"/>
                        <a:t>Synthesis Paper Draft</a:t>
                      </a:r>
                      <a:endParaRPr lang="en-US" dirty="0"/>
                    </a:p>
                  </a:txBody>
                  <a:tcPr/>
                </a:tc>
                <a:tc>
                  <a:txBody>
                    <a:bodyPr/>
                    <a:lstStyle/>
                    <a:p>
                      <a:pPr algn="ctr"/>
                      <a:r>
                        <a:rPr lang="en-US" dirty="0" smtClean="0"/>
                        <a:t>8/11</a:t>
                      </a:r>
                    </a:p>
                    <a:p>
                      <a:pPr algn="ctr"/>
                      <a:r>
                        <a:rPr lang="en-US" dirty="0" smtClean="0"/>
                        <a:t>Snapshots of Learning</a:t>
                      </a:r>
                      <a:endParaRPr lang="en-US" dirty="0"/>
                    </a:p>
                  </a:txBody>
                  <a:tcPr/>
                </a:tc>
              </a:tr>
              <a:tr h="859790">
                <a:tc>
                  <a:txBody>
                    <a:bodyPr/>
                    <a:lstStyle/>
                    <a:p>
                      <a:pPr algn="ctr"/>
                      <a:r>
                        <a:rPr lang="en-US" dirty="0" smtClean="0"/>
                        <a:t>8/16</a:t>
                      </a:r>
                    </a:p>
                    <a:p>
                      <a:pPr algn="ctr"/>
                      <a:r>
                        <a:rPr lang="en-US" dirty="0" smtClean="0"/>
                        <a:t>Presentations and Presentation Papers</a:t>
                      </a:r>
                      <a:endParaRPr lang="en-US" dirty="0"/>
                    </a:p>
                  </a:txBody>
                  <a:tcPr/>
                </a:tc>
                <a:tc>
                  <a:txBody>
                    <a:bodyPr/>
                    <a:lstStyle/>
                    <a:p>
                      <a:pPr algn="ctr"/>
                      <a:r>
                        <a:rPr lang="en-US" dirty="0" smtClean="0"/>
                        <a:t>8/18</a:t>
                      </a:r>
                    </a:p>
                    <a:p>
                      <a:pPr algn="ctr"/>
                      <a:r>
                        <a:rPr lang="en-US" dirty="0" smtClean="0"/>
                        <a:t>Presentations</a:t>
                      </a:r>
                    </a:p>
                    <a:p>
                      <a:pPr algn="ctr"/>
                      <a:r>
                        <a:rPr lang="en-US" dirty="0" smtClean="0"/>
                        <a:t>Presentation</a:t>
                      </a:r>
                      <a:r>
                        <a:rPr lang="en-US" baseline="0" dirty="0" smtClean="0"/>
                        <a:t> Papers</a:t>
                      </a:r>
                    </a:p>
                    <a:p>
                      <a:pPr algn="ctr"/>
                      <a:r>
                        <a:rPr lang="en-US" baseline="0" dirty="0" smtClean="0"/>
                        <a:t>Synthesis Paper</a:t>
                      </a:r>
                      <a:endParaRPr lang="en-US" dirty="0"/>
                    </a:p>
                  </a:txBody>
                  <a:tcPr/>
                </a:tc>
              </a:tr>
            </a:tbl>
          </a:graphicData>
        </a:graphic>
      </p:graphicFrame>
    </p:spTree>
    <p:extLst>
      <p:ext uri="{BB962C8B-B14F-4D97-AF65-F5344CB8AC3E}">
        <p14:creationId xmlns:p14="http://schemas.microsoft.com/office/powerpoint/2010/main" val="3559760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Synthesis Paper Draft</a:t>
            </a:r>
            <a:endParaRPr lang="en-US" dirty="0"/>
          </a:p>
        </p:txBody>
      </p:sp>
      <p:sp>
        <p:nvSpPr>
          <p:cNvPr id="11" name="TextBox 10"/>
          <p:cNvSpPr txBox="1"/>
          <p:nvPr/>
        </p:nvSpPr>
        <p:spPr>
          <a:xfrm>
            <a:off x="533400" y="1676400"/>
            <a:ext cx="8305800" cy="1292662"/>
          </a:xfrm>
          <a:prstGeom prst="rect">
            <a:avLst/>
          </a:prstGeom>
          <a:noFill/>
        </p:spPr>
        <p:txBody>
          <a:bodyPr wrap="square" rtlCol="0">
            <a:spAutoFit/>
          </a:bodyPr>
          <a:lstStyle/>
          <a:p>
            <a:pPr marL="285750" indent="-285750">
              <a:buFont typeface="Arial" pitchFamily="34" charset="0"/>
              <a:buChar char="•"/>
            </a:pPr>
            <a:r>
              <a:rPr lang="en-US" sz="2000" dirty="0" smtClean="0"/>
              <a:t>3-6 pages (final paper is 6-8 pages)</a:t>
            </a:r>
          </a:p>
          <a:p>
            <a:r>
              <a:rPr lang="en-US" sz="2000" dirty="0" smtClean="0"/>
              <a:t> </a:t>
            </a:r>
          </a:p>
          <a:p>
            <a:pPr marL="285750" indent="-285750">
              <a:buFont typeface="Arial" pitchFamily="34" charset="0"/>
              <a:buChar char="•"/>
            </a:pPr>
            <a:r>
              <a:rPr lang="en-US" sz="2000" dirty="0" smtClean="0"/>
              <a:t>Due Tuesday, 8/9 (10 points)</a:t>
            </a:r>
          </a:p>
          <a:p>
            <a:endParaRPr lang="en-US" dirty="0"/>
          </a:p>
        </p:txBody>
      </p:sp>
    </p:spTree>
    <p:extLst>
      <p:ext uri="{BB962C8B-B14F-4D97-AF65-F5344CB8AC3E}">
        <p14:creationId xmlns:p14="http://schemas.microsoft.com/office/powerpoint/2010/main" val="2746679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Synthesis Paper Draft</a:t>
            </a:r>
            <a:endParaRPr lang="en-US" dirty="0"/>
          </a:p>
        </p:txBody>
      </p:sp>
      <p:sp>
        <p:nvSpPr>
          <p:cNvPr id="11" name="TextBox 10"/>
          <p:cNvSpPr txBox="1"/>
          <p:nvPr/>
        </p:nvSpPr>
        <p:spPr>
          <a:xfrm>
            <a:off x="521677" y="1752600"/>
            <a:ext cx="8305800" cy="2708434"/>
          </a:xfrm>
          <a:prstGeom prst="rect">
            <a:avLst/>
          </a:prstGeom>
          <a:noFill/>
        </p:spPr>
        <p:txBody>
          <a:bodyPr wrap="square" rtlCol="0">
            <a:spAutoFit/>
          </a:bodyPr>
          <a:lstStyle/>
          <a:p>
            <a:pPr lvl="0"/>
            <a:r>
              <a:rPr lang="en-US" sz="2800" dirty="0" smtClean="0"/>
              <a:t>Should </a:t>
            </a:r>
            <a:r>
              <a:rPr lang="en-US" sz="2800" dirty="0"/>
              <a:t>contain the following</a:t>
            </a:r>
            <a:r>
              <a:rPr lang="en-US" sz="2800" dirty="0" smtClean="0"/>
              <a:t>:</a:t>
            </a:r>
          </a:p>
          <a:p>
            <a:pPr lvl="0"/>
            <a:endParaRPr lang="en-US" sz="2800" dirty="0"/>
          </a:p>
          <a:p>
            <a:pPr lvl="0"/>
            <a:r>
              <a:rPr lang="en-US" sz="2400" dirty="0" smtClean="0"/>
              <a:t>1. A </a:t>
            </a:r>
            <a:r>
              <a:rPr lang="en-US" sz="2400" dirty="0"/>
              <a:t>summary of AT LEAST 2 of the most relevant theories of teaching and learning, mainly from the history of 20</a:t>
            </a:r>
            <a:r>
              <a:rPr lang="en-US" sz="2400" baseline="30000" dirty="0"/>
              <a:t>th</a:t>
            </a:r>
            <a:r>
              <a:rPr lang="en-US" sz="2400" dirty="0"/>
              <a:t> century U.S. educational learning theory; (final paper will include 3 or more).</a:t>
            </a:r>
          </a:p>
          <a:p>
            <a:r>
              <a:rPr lang="en-US" dirty="0"/>
              <a:t> </a:t>
            </a:r>
          </a:p>
        </p:txBody>
      </p:sp>
    </p:spTree>
    <p:extLst>
      <p:ext uri="{BB962C8B-B14F-4D97-AF65-F5344CB8AC3E}">
        <p14:creationId xmlns:p14="http://schemas.microsoft.com/office/powerpoint/2010/main" val="3849638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Synthesis Paper Draft</a:t>
            </a:r>
            <a:endParaRPr lang="en-US" dirty="0"/>
          </a:p>
        </p:txBody>
      </p:sp>
      <p:sp>
        <p:nvSpPr>
          <p:cNvPr id="11" name="TextBox 10"/>
          <p:cNvSpPr txBox="1"/>
          <p:nvPr/>
        </p:nvSpPr>
        <p:spPr>
          <a:xfrm>
            <a:off x="521677" y="1752600"/>
            <a:ext cx="8305800" cy="3385542"/>
          </a:xfrm>
          <a:prstGeom prst="rect">
            <a:avLst/>
          </a:prstGeom>
          <a:noFill/>
        </p:spPr>
        <p:txBody>
          <a:bodyPr wrap="square" rtlCol="0">
            <a:spAutoFit/>
          </a:bodyPr>
          <a:lstStyle/>
          <a:p>
            <a:pPr lvl="0"/>
            <a:r>
              <a:rPr lang="en-US" sz="2800" dirty="0" smtClean="0"/>
              <a:t>Should </a:t>
            </a:r>
            <a:r>
              <a:rPr lang="en-US" sz="2800" dirty="0"/>
              <a:t>contain the following</a:t>
            </a:r>
            <a:r>
              <a:rPr lang="en-US" sz="2800" dirty="0" smtClean="0"/>
              <a:t>:</a:t>
            </a:r>
          </a:p>
          <a:p>
            <a:r>
              <a:rPr lang="en-US" sz="2400" dirty="0"/>
              <a:t> </a:t>
            </a:r>
          </a:p>
          <a:p>
            <a:r>
              <a:rPr lang="en-US" sz="2400" dirty="0"/>
              <a:t>2. A clear description of the theory or theories that you view as most closely aligned with your own educational philosophy. </a:t>
            </a:r>
          </a:p>
          <a:p>
            <a:pPr marL="800100" lvl="1" indent="-342900">
              <a:buFont typeface="Arial" pitchFamily="34" charset="0"/>
              <a:buChar char="•"/>
            </a:pPr>
            <a:r>
              <a:rPr lang="en-US" sz="2400" dirty="0"/>
              <a:t>Articulates an educational philosophy that includes at least one theory of teaching and learning.</a:t>
            </a:r>
          </a:p>
          <a:p>
            <a:r>
              <a:rPr lang="en-US" dirty="0"/>
              <a:t> </a:t>
            </a:r>
            <a:endParaRPr lang="en-US" dirty="0"/>
          </a:p>
        </p:txBody>
      </p:sp>
    </p:spTree>
    <p:extLst>
      <p:ext uri="{BB962C8B-B14F-4D97-AF65-F5344CB8AC3E}">
        <p14:creationId xmlns:p14="http://schemas.microsoft.com/office/powerpoint/2010/main" val="1773918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Synthesis Paper Draft</a:t>
            </a:r>
            <a:endParaRPr lang="en-US" dirty="0"/>
          </a:p>
        </p:txBody>
      </p:sp>
      <p:sp>
        <p:nvSpPr>
          <p:cNvPr id="11" name="TextBox 10"/>
          <p:cNvSpPr txBox="1"/>
          <p:nvPr/>
        </p:nvSpPr>
        <p:spPr>
          <a:xfrm>
            <a:off x="521677" y="1752600"/>
            <a:ext cx="8305800" cy="4555093"/>
          </a:xfrm>
          <a:prstGeom prst="rect">
            <a:avLst/>
          </a:prstGeom>
          <a:noFill/>
        </p:spPr>
        <p:txBody>
          <a:bodyPr wrap="square" rtlCol="0">
            <a:spAutoFit/>
          </a:bodyPr>
          <a:lstStyle/>
          <a:p>
            <a:pPr lvl="0"/>
            <a:r>
              <a:rPr lang="en-US" sz="2800" dirty="0" smtClean="0"/>
              <a:t>Should </a:t>
            </a:r>
            <a:r>
              <a:rPr lang="en-US" sz="2800" dirty="0"/>
              <a:t>contain the following</a:t>
            </a:r>
            <a:r>
              <a:rPr lang="en-US" sz="2800" dirty="0" smtClean="0"/>
              <a:t>:</a:t>
            </a:r>
          </a:p>
          <a:p>
            <a:pPr lvl="0"/>
            <a:endParaRPr lang="en-US" sz="2800" dirty="0"/>
          </a:p>
          <a:p>
            <a:r>
              <a:rPr lang="en-US" sz="2400" dirty="0" smtClean="0"/>
              <a:t>3</a:t>
            </a:r>
            <a:r>
              <a:rPr lang="en-US" sz="2400" dirty="0"/>
              <a:t>. A description of how you imagine this perspective to manifest in your classroom with respect to your teaching and your students’ learning.  </a:t>
            </a:r>
          </a:p>
          <a:p>
            <a:pPr marL="800100" lvl="1" indent="-342900">
              <a:buFont typeface="Arial" pitchFamily="34" charset="0"/>
              <a:buChar char="•"/>
            </a:pPr>
            <a:r>
              <a:rPr lang="en-US" sz="2400" dirty="0"/>
              <a:t>Applies age-appropriate application of teaching and learning theory within a cultural and community context .</a:t>
            </a:r>
          </a:p>
          <a:p>
            <a:pPr marL="800100" lvl="1" indent="-342900">
              <a:buFont typeface="Arial" pitchFamily="34" charset="0"/>
              <a:buChar char="•"/>
            </a:pPr>
            <a:r>
              <a:rPr lang="en-US" sz="2400" dirty="0"/>
              <a:t>Uses knowledge of teaching and learning theories to depict respectful, supportive and challenging learning environments </a:t>
            </a:r>
          </a:p>
          <a:p>
            <a:endParaRPr lang="en-US" dirty="0"/>
          </a:p>
        </p:txBody>
      </p:sp>
    </p:spTree>
    <p:extLst>
      <p:ext uri="{BB962C8B-B14F-4D97-AF65-F5344CB8AC3E}">
        <p14:creationId xmlns:p14="http://schemas.microsoft.com/office/powerpoint/2010/main" val="4194383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Synthesis Paper Draft</a:t>
            </a:r>
            <a:endParaRPr lang="en-US" dirty="0"/>
          </a:p>
        </p:txBody>
      </p:sp>
      <p:sp>
        <p:nvSpPr>
          <p:cNvPr id="11" name="TextBox 10"/>
          <p:cNvSpPr txBox="1"/>
          <p:nvPr/>
        </p:nvSpPr>
        <p:spPr>
          <a:xfrm>
            <a:off x="521677" y="1752600"/>
            <a:ext cx="8305800" cy="1661993"/>
          </a:xfrm>
          <a:prstGeom prst="rect">
            <a:avLst/>
          </a:prstGeom>
          <a:noFill/>
        </p:spPr>
        <p:txBody>
          <a:bodyPr wrap="square" rtlCol="0">
            <a:spAutoFit/>
          </a:bodyPr>
          <a:lstStyle/>
          <a:p>
            <a:r>
              <a:rPr lang="en-US" sz="2800" dirty="0"/>
              <a:t>Advice: Be sure to read Phillips and </a:t>
            </a:r>
            <a:r>
              <a:rPr lang="en-US" sz="2800" dirty="0" err="1"/>
              <a:t>Soltis’s</a:t>
            </a:r>
            <a:r>
              <a:rPr lang="en-US" sz="2800" dirty="0"/>
              <a:t> chapter on Social Learning Theory before writing your synthesis paper.</a:t>
            </a:r>
          </a:p>
          <a:p>
            <a:endParaRPr lang="en-US" dirty="0"/>
          </a:p>
        </p:txBody>
      </p:sp>
    </p:spTree>
    <p:extLst>
      <p:ext uri="{BB962C8B-B14F-4D97-AF65-F5344CB8AC3E}">
        <p14:creationId xmlns:p14="http://schemas.microsoft.com/office/powerpoint/2010/main" val="4129395197"/>
      </p:ext>
    </p:extLst>
  </p:cSld>
  <p:clrMapOvr>
    <a:masterClrMapping/>
  </p:clrMapOvr>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Summer</Template>
  <TotalTime>1876</TotalTime>
  <Words>1099</Words>
  <Application>Microsoft Office PowerPoint</Application>
  <PresentationFormat>On-screen Show (4:3)</PresentationFormat>
  <Paragraphs>162</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Summer</vt:lpstr>
      <vt:lpstr>PowerPoint Presentation</vt:lpstr>
      <vt:lpstr>Class Outline: Constructivism</vt:lpstr>
      <vt:lpstr>Class Pacing</vt:lpstr>
      <vt:lpstr>Calendar</vt:lpstr>
      <vt:lpstr>Synthesis Paper Draft</vt:lpstr>
      <vt:lpstr>Synthesis Paper Draft</vt:lpstr>
      <vt:lpstr>Synthesis Paper Draft</vt:lpstr>
      <vt:lpstr>Synthesis Paper Draft</vt:lpstr>
      <vt:lpstr>Synthesis Paper Draft</vt:lpstr>
      <vt:lpstr>Jean Piaget  (1896-1980)</vt:lpstr>
      <vt:lpstr>Piaget</vt:lpstr>
      <vt:lpstr>Piagetian Stages of Cognitive Development</vt:lpstr>
      <vt:lpstr>Piagetian Stages of Cognitive Development</vt:lpstr>
      <vt:lpstr>Piagetian Stages of Cognitive Development</vt:lpstr>
      <vt:lpstr>PowerPoint Presentation</vt:lpstr>
      <vt:lpstr>Piagetian Stages of Cognitive Development</vt:lpstr>
      <vt:lpstr>Piagetian Stages of Cognitive Development</vt:lpstr>
      <vt:lpstr>The Bending Rods Experiment</vt:lpstr>
      <vt:lpstr>Small Group Discussion</vt:lpstr>
      <vt:lpstr>Critiques of Piaget’s Theory of Cognitive Stages</vt:lpstr>
      <vt:lpstr>Critiques of Piaget’s Theory of Cognitive Stages</vt:lpstr>
      <vt:lpstr>Critiques of Piaget’s Theory of Cognitive Stages</vt:lpstr>
      <vt:lpstr>Critiques of Piaget’s Theory of Cognitive Stages</vt:lpstr>
      <vt:lpstr>Critiques of Piaget’s Theory of Cognitive Stages</vt:lpstr>
      <vt:lpstr>Break</vt:lpstr>
      <vt:lpstr>Piaget Theory of Learning</vt:lpstr>
      <vt:lpstr>A Private Universe</vt:lpstr>
      <vt:lpstr>A Private Universe</vt:lpstr>
      <vt:lpstr>Observations</vt:lpstr>
      <vt:lpstr>Exit Card Reflections</vt:lpstr>
      <vt:lpstr>Constructivist Theories (Ernst, 1996)</vt:lpstr>
      <vt:lpstr>Weak Constructivism</vt:lpstr>
      <vt:lpstr>Radical Constructivism</vt:lpstr>
      <vt:lpstr>Social Constructivism</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Carolyn</dc:creator>
  <cp:lastModifiedBy>Carolyn</cp:lastModifiedBy>
  <cp:revision>54</cp:revision>
  <dcterms:created xsi:type="dcterms:W3CDTF">2011-07-24T20:20:48Z</dcterms:created>
  <dcterms:modified xsi:type="dcterms:W3CDTF">2011-08-02T15:38:00Z</dcterms:modified>
</cp:coreProperties>
</file>